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7" r:id="rId3"/>
    <p:sldId id="278" r:id="rId4"/>
    <p:sldId id="279" r:id="rId5"/>
    <p:sldId id="280" r:id="rId6"/>
    <p:sldId id="281" r:id="rId7"/>
    <p:sldId id="282" r:id="rId8"/>
    <p:sldId id="283" r:id="rId9"/>
    <p:sldId id="284" r:id="rId10"/>
    <p:sldId id="285" r:id="rId11"/>
    <p:sldId id="286" r:id="rId12"/>
    <p:sldId id="287" r:id="rId13"/>
    <p:sldId id="288" r:id="rId14"/>
    <p:sldId id="289" r:id="rId15"/>
    <p:sldId id="290" r:id="rId16"/>
    <p:sldId id="291" r:id="rId17"/>
    <p:sldId id="292" r:id="rId18"/>
    <p:sldId id="293" r:id="rId19"/>
    <p:sldId id="294" r:id="rId20"/>
    <p:sldId id="295" r:id="rId21"/>
    <p:sldId id="296" r:id="rId22"/>
  </p:sldIdLst>
  <p:sldSz cx="9144000" cy="6858000" type="screen4x3"/>
  <p:notesSz cx="6819900" cy="99314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riel Larroude" userId="12c4d29f0051fd61" providerId="LiveId" clId="{DC5A8A59-E08A-43EA-BA56-8F1D64BF0A0C}"/>
    <pc:docChg chg="undo custSel addSld delSld modSld">
      <pc:chgData name="Ariel Larroude" userId="12c4d29f0051fd61" providerId="LiveId" clId="{DC5A8A59-E08A-43EA-BA56-8F1D64BF0A0C}" dt="2023-10-09T15:47:29.840" v="1091" actId="20577"/>
      <pc:docMkLst>
        <pc:docMk/>
      </pc:docMkLst>
      <pc:sldChg chg="modSp mod">
        <pc:chgData name="Ariel Larroude" userId="12c4d29f0051fd61" providerId="LiveId" clId="{DC5A8A59-E08A-43EA-BA56-8F1D64BF0A0C}" dt="2023-10-07T17:11:14.168" v="407" actId="20577"/>
        <pc:sldMkLst>
          <pc:docMk/>
          <pc:sldMk cId="3134790176" sldId="283"/>
        </pc:sldMkLst>
        <pc:spChg chg="mod">
          <ac:chgData name="Ariel Larroude" userId="12c4d29f0051fd61" providerId="LiveId" clId="{DC5A8A59-E08A-43EA-BA56-8F1D64BF0A0C}" dt="2023-10-07T17:11:14.168" v="407" actId="20577"/>
          <ac:spMkLst>
            <pc:docMk/>
            <pc:sldMk cId="3134790176" sldId="283"/>
            <ac:spMk id="2" creationId="{25FB8F0A-1978-4BDD-A454-A58A72D876B0}"/>
          </ac:spMkLst>
        </pc:spChg>
      </pc:sldChg>
      <pc:sldChg chg="addSp delSp modSp new mod">
        <pc:chgData name="Ariel Larroude" userId="12c4d29f0051fd61" providerId="LiveId" clId="{DC5A8A59-E08A-43EA-BA56-8F1D64BF0A0C}" dt="2023-10-07T17:24:51.138" v="457" actId="20577"/>
        <pc:sldMkLst>
          <pc:docMk/>
          <pc:sldMk cId="405302900" sldId="284"/>
        </pc:sldMkLst>
        <pc:spChg chg="mod">
          <ac:chgData name="Ariel Larroude" userId="12c4d29f0051fd61" providerId="LiveId" clId="{DC5A8A59-E08A-43EA-BA56-8F1D64BF0A0C}" dt="2023-10-07T17:24:51.138" v="457" actId="20577"/>
          <ac:spMkLst>
            <pc:docMk/>
            <pc:sldMk cId="405302900" sldId="284"/>
            <ac:spMk id="2" creationId="{F931E38D-B59A-03CC-3E87-C3002ABD4F04}"/>
          </ac:spMkLst>
        </pc:spChg>
        <pc:spChg chg="del">
          <ac:chgData name="Ariel Larroude" userId="12c4d29f0051fd61" providerId="LiveId" clId="{DC5A8A59-E08A-43EA-BA56-8F1D64BF0A0C}" dt="2023-10-07T17:11:31.159" v="409" actId="478"/>
          <ac:spMkLst>
            <pc:docMk/>
            <pc:sldMk cId="405302900" sldId="284"/>
            <ac:spMk id="3" creationId="{3B8F2FB7-E774-8D49-7E6F-ECD0EE3DAF1E}"/>
          </ac:spMkLst>
        </pc:spChg>
        <pc:spChg chg="add del">
          <ac:chgData name="Ariel Larroude" userId="12c4d29f0051fd61" providerId="LiveId" clId="{DC5A8A59-E08A-43EA-BA56-8F1D64BF0A0C}" dt="2023-10-07T17:14:50.320" v="454" actId="22"/>
          <ac:spMkLst>
            <pc:docMk/>
            <pc:sldMk cId="405302900" sldId="284"/>
            <ac:spMk id="5" creationId="{55C28156-F866-C2EC-8D4F-DCAF57E46A32}"/>
          </ac:spMkLst>
        </pc:spChg>
      </pc:sldChg>
      <pc:sldChg chg="delSp modSp new mod">
        <pc:chgData name="Ariel Larroude" userId="12c4d29f0051fd61" providerId="LiveId" clId="{DC5A8A59-E08A-43EA-BA56-8F1D64BF0A0C}" dt="2023-10-07T17:30:31.703" v="470" actId="20577"/>
        <pc:sldMkLst>
          <pc:docMk/>
          <pc:sldMk cId="1396276224" sldId="285"/>
        </pc:sldMkLst>
        <pc:spChg chg="mod">
          <ac:chgData name="Ariel Larroude" userId="12c4d29f0051fd61" providerId="LiveId" clId="{DC5A8A59-E08A-43EA-BA56-8F1D64BF0A0C}" dt="2023-10-07T17:30:31.703" v="470" actId="20577"/>
          <ac:spMkLst>
            <pc:docMk/>
            <pc:sldMk cId="1396276224" sldId="285"/>
            <ac:spMk id="2" creationId="{83CFB2A5-E818-024A-CEF2-57A33BDE39D8}"/>
          </ac:spMkLst>
        </pc:spChg>
        <pc:spChg chg="del mod">
          <ac:chgData name="Ariel Larroude" userId="12c4d29f0051fd61" providerId="LiveId" clId="{DC5A8A59-E08A-43EA-BA56-8F1D64BF0A0C}" dt="2023-10-07T17:29:01.264" v="459" actId="478"/>
          <ac:spMkLst>
            <pc:docMk/>
            <pc:sldMk cId="1396276224" sldId="285"/>
            <ac:spMk id="3" creationId="{D475F069-CD3C-4844-BFB9-033410D0D7DF}"/>
          </ac:spMkLst>
        </pc:spChg>
      </pc:sldChg>
      <pc:sldChg chg="delSp modSp new mod">
        <pc:chgData name="Ariel Larroude" userId="12c4d29f0051fd61" providerId="LiveId" clId="{DC5A8A59-E08A-43EA-BA56-8F1D64BF0A0C}" dt="2023-10-07T17:31:42.982" v="487" actId="20577"/>
        <pc:sldMkLst>
          <pc:docMk/>
          <pc:sldMk cId="1742586886" sldId="286"/>
        </pc:sldMkLst>
        <pc:spChg chg="mod">
          <ac:chgData name="Ariel Larroude" userId="12c4d29f0051fd61" providerId="LiveId" clId="{DC5A8A59-E08A-43EA-BA56-8F1D64BF0A0C}" dt="2023-10-07T17:31:42.982" v="487" actId="20577"/>
          <ac:spMkLst>
            <pc:docMk/>
            <pc:sldMk cId="1742586886" sldId="286"/>
            <ac:spMk id="2" creationId="{2BC178F4-28BC-BC71-935B-C8595F704244}"/>
          </ac:spMkLst>
        </pc:spChg>
        <pc:spChg chg="del mod">
          <ac:chgData name="Ariel Larroude" userId="12c4d29f0051fd61" providerId="LiveId" clId="{DC5A8A59-E08A-43EA-BA56-8F1D64BF0A0C}" dt="2023-10-07T17:30:47.686" v="473" actId="478"/>
          <ac:spMkLst>
            <pc:docMk/>
            <pc:sldMk cId="1742586886" sldId="286"/>
            <ac:spMk id="3" creationId="{BC1115C6-BA4C-6525-62DD-3DF4E51DDEE2}"/>
          </ac:spMkLst>
        </pc:spChg>
      </pc:sldChg>
      <pc:sldChg chg="modSp new mod">
        <pc:chgData name="Ariel Larroude" userId="12c4d29f0051fd61" providerId="LiveId" clId="{DC5A8A59-E08A-43EA-BA56-8F1D64BF0A0C}" dt="2023-10-07T17:42:50.784" v="530" actId="20577"/>
        <pc:sldMkLst>
          <pc:docMk/>
          <pc:sldMk cId="2129981678" sldId="287"/>
        </pc:sldMkLst>
        <pc:spChg chg="mod">
          <ac:chgData name="Ariel Larroude" userId="12c4d29f0051fd61" providerId="LiveId" clId="{DC5A8A59-E08A-43EA-BA56-8F1D64BF0A0C}" dt="2023-10-07T17:42:50.784" v="530" actId="20577"/>
          <ac:spMkLst>
            <pc:docMk/>
            <pc:sldMk cId="2129981678" sldId="287"/>
            <ac:spMk id="2" creationId="{1328A0A6-79BA-9537-9107-071FD638927F}"/>
          </ac:spMkLst>
        </pc:spChg>
        <pc:spChg chg="mod">
          <ac:chgData name="Ariel Larroude" userId="12c4d29f0051fd61" providerId="LiveId" clId="{DC5A8A59-E08A-43EA-BA56-8F1D64BF0A0C}" dt="2023-10-07T17:38:15.254" v="511" actId="20577"/>
          <ac:spMkLst>
            <pc:docMk/>
            <pc:sldMk cId="2129981678" sldId="287"/>
            <ac:spMk id="3" creationId="{CCE42DDB-65CB-134B-7027-C8EE7B59981C}"/>
          </ac:spMkLst>
        </pc:spChg>
      </pc:sldChg>
      <pc:sldChg chg="add del">
        <pc:chgData name="Ariel Larroude" userId="12c4d29f0051fd61" providerId="LiveId" clId="{DC5A8A59-E08A-43EA-BA56-8F1D64BF0A0C}" dt="2023-10-07T17:42:58.055" v="532" actId="2890"/>
        <pc:sldMkLst>
          <pc:docMk/>
          <pc:sldMk cId="1247538718" sldId="288"/>
        </pc:sldMkLst>
      </pc:sldChg>
      <pc:sldChg chg="delSp modSp new mod">
        <pc:chgData name="Ariel Larroude" userId="12c4d29f0051fd61" providerId="LiveId" clId="{DC5A8A59-E08A-43EA-BA56-8F1D64BF0A0C}" dt="2023-10-08T15:11:52.794" v="553"/>
        <pc:sldMkLst>
          <pc:docMk/>
          <pc:sldMk cId="2832022422" sldId="288"/>
        </pc:sldMkLst>
        <pc:spChg chg="mod">
          <ac:chgData name="Ariel Larroude" userId="12c4d29f0051fd61" providerId="LiveId" clId="{DC5A8A59-E08A-43EA-BA56-8F1D64BF0A0C}" dt="2023-10-08T15:11:52.794" v="553"/>
          <ac:spMkLst>
            <pc:docMk/>
            <pc:sldMk cId="2832022422" sldId="288"/>
            <ac:spMk id="2" creationId="{33232D8B-15CB-761F-D6F5-DCB9F836DA41}"/>
          </ac:spMkLst>
        </pc:spChg>
        <pc:spChg chg="del mod">
          <ac:chgData name="Ariel Larroude" userId="12c4d29f0051fd61" providerId="LiveId" clId="{DC5A8A59-E08A-43EA-BA56-8F1D64BF0A0C}" dt="2023-10-07T17:43:07.024" v="535" actId="478"/>
          <ac:spMkLst>
            <pc:docMk/>
            <pc:sldMk cId="2832022422" sldId="288"/>
            <ac:spMk id="3" creationId="{21A77E8B-25F7-0834-B742-0DE766688496}"/>
          </ac:spMkLst>
        </pc:spChg>
      </pc:sldChg>
      <pc:sldChg chg="delSp modSp new mod">
        <pc:chgData name="Ariel Larroude" userId="12c4d29f0051fd61" providerId="LiveId" clId="{DC5A8A59-E08A-43EA-BA56-8F1D64BF0A0C}" dt="2023-10-08T15:16:10.250" v="568" actId="14100"/>
        <pc:sldMkLst>
          <pc:docMk/>
          <pc:sldMk cId="3535187119" sldId="289"/>
        </pc:sldMkLst>
        <pc:spChg chg="mod">
          <ac:chgData name="Ariel Larroude" userId="12c4d29f0051fd61" providerId="LiveId" clId="{DC5A8A59-E08A-43EA-BA56-8F1D64BF0A0C}" dt="2023-10-08T15:16:10.250" v="568" actId="14100"/>
          <ac:spMkLst>
            <pc:docMk/>
            <pc:sldMk cId="3535187119" sldId="289"/>
            <ac:spMk id="2" creationId="{38371973-CFB8-9234-0BE9-C3DBE22FAB73}"/>
          </ac:spMkLst>
        </pc:spChg>
        <pc:spChg chg="del mod">
          <ac:chgData name="Ariel Larroude" userId="12c4d29f0051fd61" providerId="LiveId" clId="{DC5A8A59-E08A-43EA-BA56-8F1D64BF0A0C}" dt="2023-10-08T15:13:43.433" v="556" actId="478"/>
          <ac:spMkLst>
            <pc:docMk/>
            <pc:sldMk cId="3535187119" sldId="289"/>
            <ac:spMk id="3" creationId="{7F7898AC-933D-F4A3-74BF-4A8091AFAC2C}"/>
          </ac:spMkLst>
        </pc:spChg>
      </pc:sldChg>
      <pc:sldChg chg="modSp new mod">
        <pc:chgData name="Ariel Larroude" userId="12c4d29f0051fd61" providerId="LiveId" clId="{DC5A8A59-E08A-43EA-BA56-8F1D64BF0A0C}" dt="2023-10-09T13:59:17.255" v="711" actId="14100"/>
        <pc:sldMkLst>
          <pc:docMk/>
          <pc:sldMk cId="313989582" sldId="290"/>
        </pc:sldMkLst>
        <pc:spChg chg="mod">
          <ac:chgData name="Ariel Larroude" userId="12c4d29f0051fd61" providerId="LiveId" clId="{DC5A8A59-E08A-43EA-BA56-8F1D64BF0A0C}" dt="2023-10-09T13:59:17.255" v="711" actId="14100"/>
          <ac:spMkLst>
            <pc:docMk/>
            <pc:sldMk cId="313989582" sldId="290"/>
            <ac:spMk id="2" creationId="{AD64CDA2-C649-C0E5-AFA5-6E2FCB53013A}"/>
          </ac:spMkLst>
        </pc:spChg>
        <pc:spChg chg="mod">
          <ac:chgData name="Ariel Larroude" userId="12c4d29f0051fd61" providerId="LiveId" clId="{DC5A8A59-E08A-43EA-BA56-8F1D64BF0A0C}" dt="2023-10-09T13:59:10.381" v="710" actId="14100"/>
          <ac:spMkLst>
            <pc:docMk/>
            <pc:sldMk cId="313989582" sldId="290"/>
            <ac:spMk id="3" creationId="{F948AABA-4AC8-73CB-2D6D-65EEBC6C8264}"/>
          </ac:spMkLst>
        </pc:spChg>
      </pc:sldChg>
      <pc:sldChg chg="delSp modSp new mod">
        <pc:chgData name="Ariel Larroude" userId="12c4d29f0051fd61" providerId="LiveId" clId="{DC5A8A59-E08A-43EA-BA56-8F1D64BF0A0C}" dt="2023-10-09T14:03:46.930" v="728" actId="20577"/>
        <pc:sldMkLst>
          <pc:docMk/>
          <pc:sldMk cId="4085531955" sldId="291"/>
        </pc:sldMkLst>
        <pc:spChg chg="mod">
          <ac:chgData name="Ariel Larroude" userId="12c4d29f0051fd61" providerId="LiveId" clId="{DC5A8A59-E08A-43EA-BA56-8F1D64BF0A0C}" dt="2023-10-09T14:03:46.930" v="728" actId="20577"/>
          <ac:spMkLst>
            <pc:docMk/>
            <pc:sldMk cId="4085531955" sldId="291"/>
            <ac:spMk id="2" creationId="{3F147338-057C-0FD7-1FF9-2E380DA69353}"/>
          </ac:spMkLst>
        </pc:spChg>
        <pc:spChg chg="del mod">
          <ac:chgData name="Ariel Larroude" userId="12c4d29f0051fd61" providerId="LiveId" clId="{DC5A8A59-E08A-43EA-BA56-8F1D64BF0A0C}" dt="2023-10-09T14:02:32.548" v="714" actId="478"/>
          <ac:spMkLst>
            <pc:docMk/>
            <pc:sldMk cId="4085531955" sldId="291"/>
            <ac:spMk id="3" creationId="{9877E524-239F-86AC-3CB9-06ED60D55751}"/>
          </ac:spMkLst>
        </pc:spChg>
      </pc:sldChg>
      <pc:sldChg chg="delSp modSp new mod">
        <pc:chgData name="Ariel Larroude" userId="12c4d29f0051fd61" providerId="LiveId" clId="{DC5A8A59-E08A-43EA-BA56-8F1D64BF0A0C}" dt="2023-10-09T14:17:29.111" v="854" actId="20577"/>
        <pc:sldMkLst>
          <pc:docMk/>
          <pc:sldMk cId="1453115879" sldId="292"/>
        </pc:sldMkLst>
        <pc:spChg chg="mod">
          <ac:chgData name="Ariel Larroude" userId="12c4d29f0051fd61" providerId="LiveId" clId="{DC5A8A59-E08A-43EA-BA56-8F1D64BF0A0C}" dt="2023-10-09T14:17:29.111" v="854" actId="20577"/>
          <ac:spMkLst>
            <pc:docMk/>
            <pc:sldMk cId="1453115879" sldId="292"/>
            <ac:spMk id="2" creationId="{584AA5C7-6272-3D07-9F12-70B02DB49466}"/>
          </ac:spMkLst>
        </pc:spChg>
        <pc:spChg chg="del mod">
          <ac:chgData name="Ariel Larroude" userId="12c4d29f0051fd61" providerId="LiveId" clId="{DC5A8A59-E08A-43EA-BA56-8F1D64BF0A0C}" dt="2023-10-09T14:13:28.708" v="731" actId="478"/>
          <ac:spMkLst>
            <pc:docMk/>
            <pc:sldMk cId="1453115879" sldId="292"/>
            <ac:spMk id="3" creationId="{891C6A1A-7A6B-1CD6-7607-22A28E0BE634}"/>
          </ac:spMkLst>
        </pc:spChg>
      </pc:sldChg>
      <pc:sldChg chg="delSp modSp new mod">
        <pc:chgData name="Ariel Larroude" userId="12c4d29f0051fd61" providerId="LiveId" clId="{DC5A8A59-E08A-43EA-BA56-8F1D64BF0A0C}" dt="2023-10-09T14:22:55.139" v="900" actId="20577"/>
        <pc:sldMkLst>
          <pc:docMk/>
          <pc:sldMk cId="1310270969" sldId="293"/>
        </pc:sldMkLst>
        <pc:spChg chg="mod">
          <ac:chgData name="Ariel Larroude" userId="12c4d29f0051fd61" providerId="LiveId" clId="{DC5A8A59-E08A-43EA-BA56-8F1D64BF0A0C}" dt="2023-10-09T14:22:55.139" v="900" actId="20577"/>
          <ac:spMkLst>
            <pc:docMk/>
            <pc:sldMk cId="1310270969" sldId="293"/>
            <ac:spMk id="2" creationId="{E246F50E-674A-C38E-7F03-682F3E95DD63}"/>
          </ac:spMkLst>
        </pc:spChg>
        <pc:spChg chg="del mod">
          <ac:chgData name="Ariel Larroude" userId="12c4d29f0051fd61" providerId="LiveId" clId="{DC5A8A59-E08A-43EA-BA56-8F1D64BF0A0C}" dt="2023-10-09T14:19:05.617" v="857" actId="478"/>
          <ac:spMkLst>
            <pc:docMk/>
            <pc:sldMk cId="1310270969" sldId="293"/>
            <ac:spMk id="3" creationId="{2AE5876A-537A-1B0C-9BAD-E63643802F84}"/>
          </ac:spMkLst>
        </pc:spChg>
      </pc:sldChg>
      <pc:sldChg chg="delSp modSp new mod">
        <pc:chgData name="Ariel Larroude" userId="12c4d29f0051fd61" providerId="LiveId" clId="{DC5A8A59-E08A-43EA-BA56-8F1D64BF0A0C}" dt="2023-10-09T14:41:04.967" v="1020" actId="20577"/>
        <pc:sldMkLst>
          <pc:docMk/>
          <pc:sldMk cId="198344558" sldId="294"/>
        </pc:sldMkLst>
        <pc:spChg chg="mod">
          <ac:chgData name="Ariel Larroude" userId="12c4d29f0051fd61" providerId="LiveId" clId="{DC5A8A59-E08A-43EA-BA56-8F1D64BF0A0C}" dt="2023-10-09T14:41:04.967" v="1020" actId="20577"/>
          <ac:spMkLst>
            <pc:docMk/>
            <pc:sldMk cId="198344558" sldId="294"/>
            <ac:spMk id="2" creationId="{B11CE008-76AE-4C2B-FE9E-67AAC20B52A0}"/>
          </ac:spMkLst>
        </pc:spChg>
        <pc:spChg chg="del mod">
          <ac:chgData name="Ariel Larroude" userId="12c4d29f0051fd61" providerId="LiveId" clId="{DC5A8A59-E08A-43EA-BA56-8F1D64BF0A0C}" dt="2023-10-09T14:25:21.774" v="903" actId="478"/>
          <ac:spMkLst>
            <pc:docMk/>
            <pc:sldMk cId="198344558" sldId="294"/>
            <ac:spMk id="3" creationId="{25372C09-3E3D-D49A-D465-2A3D0092E773}"/>
          </ac:spMkLst>
        </pc:spChg>
      </pc:sldChg>
      <pc:sldChg chg="addSp delSp modSp new mod">
        <pc:chgData name="Ariel Larroude" userId="12c4d29f0051fd61" providerId="LiveId" clId="{DC5A8A59-E08A-43EA-BA56-8F1D64BF0A0C}" dt="2023-10-09T15:42:10.816" v="1042" actId="22"/>
        <pc:sldMkLst>
          <pc:docMk/>
          <pc:sldMk cId="1834839863" sldId="295"/>
        </pc:sldMkLst>
        <pc:spChg chg="mod">
          <ac:chgData name="Ariel Larroude" userId="12c4d29f0051fd61" providerId="LiveId" clId="{DC5A8A59-E08A-43EA-BA56-8F1D64BF0A0C}" dt="2023-10-09T15:08:56.071" v="1040" actId="20577"/>
          <ac:spMkLst>
            <pc:docMk/>
            <pc:sldMk cId="1834839863" sldId="295"/>
            <ac:spMk id="2" creationId="{6DFF5FE3-B936-34AA-C0DC-0CCDB9255958}"/>
          </ac:spMkLst>
        </pc:spChg>
        <pc:spChg chg="del mod">
          <ac:chgData name="Ariel Larroude" userId="12c4d29f0051fd61" providerId="LiveId" clId="{DC5A8A59-E08A-43EA-BA56-8F1D64BF0A0C}" dt="2023-10-09T15:04:55.699" v="1023" actId="478"/>
          <ac:spMkLst>
            <pc:docMk/>
            <pc:sldMk cId="1834839863" sldId="295"/>
            <ac:spMk id="3" creationId="{1CE3396D-CBC2-A76C-2014-A799E39A9A1B}"/>
          </ac:spMkLst>
        </pc:spChg>
        <pc:spChg chg="add del">
          <ac:chgData name="Ariel Larroude" userId="12c4d29f0051fd61" providerId="LiveId" clId="{DC5A8A59-E08A-43EA-BA56-8F1D64BF0A0C}" dt="2023-10-09T15:42:10.816" v="1042" actId="22"/>
          <ac:spMkLst>
            <pc:docMk/>
            <pc:sldMk cId="1834839863" sldId="295"/>
            <ac:spMk id="5" creationId="{FABB9F02-7049-1EE4-8A55-41172EF7F843}"/>
          </ac:spMkLst>
        </pc:spChg>
      </pc:sldChg>
      <pc:sldChg chg="delSp modSp new mod">
        <pc:chgData name="Ariel Larroude" userId="12c4d29f0051fd61" providerId="LiveId" clId="{DC5A8A59-E08A-43EA-BA56-8F1D64BF0A0C}" dt="2023-10-09T15:47:29.840" v="1091" actId="20577"/>
        <pc:sldMkLst>
          <pc:docMk/>
          <pc:sldMk cId="4093317121" sldId="296"/>
        </pc:sldMkLst>
        <pc:spChg chg="mod">
          <ac:chgData name="Ariel Larroude" userId="12c4d29f0051fd61" providerId="LiveId" clId="{DC5A8A59-E08A-43EA-BA56-8F1D64BF0A0C}" dt="2023-10-09T15:47:29.840" v="1091" actId="20577"/>
          <ac:spMkLst>
            <pc:docMk/>
            <pc:sldMk cId="4093317121" sldId="296"/>
            <ac:spMk id="2" creationId="{A7C25726-6558-D984-C8C3-B7C9F6BD9BA3}"/>
          </ac:spMkLst>
        </pc:spChg>
        <pc:spChg chg="del mod">
          <ac:chgData name="Ariel Larroude" userId="12c4d29f0051fd61" providerId="LiveId" clId="{DC5A8A59-E08A-43EA-BA56-8F1D64BF0A0C}" dt="2023-10-09T15:42:19.640" v="1045" actId="478"/>
          <ac:spMkLst>
            <pc:docMk/>
            <pc:sldMk cId="4093317121" sldId="296"/>
            <ac:spMk id="3" creationId="{18D174A9-3ED4-B667-02FE-52418E2DDA1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8BA79F76-0154-41EC-B05F-E131B839F30F}" type="datetimeFigureOut">
              <a:rPr lang="es-ES" smtClean="0"/>
              <a:t>06/10/2023</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260E08F1-44A2-4009-87EC-D07AF0C43BC8}" type="slidenum">
              <a:rPr lang="es-ES" smtClean="0"/>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8BA79F76-0154-41EC-B05F-E131B839F30F}" type="datetimeFigureOut">
              <a:rPr lang="es-ES" smtClean="0"/>
              <a:t>06/10/2023</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260E08F1-44A2-4009-87EC-D07AF0C43BC8}" type="slidenum">
              <a:rPr lang="es-ES" smtClean="0"/>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8BA79F76-0154-41EC-B05F-E131B839F30F}" type="datetimeFigureOut">
              <a:rPr lang="es-ES" smtClean="0"/>
              <a:t>06/10/2023</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260E08F1-44A2-4009-87EC-D07AF0C43BC8}" type="slidenum">
              <a:rPr lang="es-ES" smtClean="0"/>
              <a:t>‹Nº›</a:t>
            </a:fld>
            <a:endParaRPr lang="es-ES"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8BA79F76-0154-41EC-B05F-E131B839F30F}" type="datetimeFigureOut">
              <a:rPr lang="es-ES" smtClean="0"/>
              <a:t>06/10/2023</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260E08F1-44A2-4009-87EC-D07AF0C43BC8}" type="slidenum">
              <a:rPr lang="es-ES" smtClean="0"/>
              <a:t>‹Nº›</a:t>
            </a:fld>
            <a:endParaRPr lang="es-ES" dirty="0"/>
          </a:p>
        </p:txBody>
      </p:sp>
      <p:sp>
        <p:nvSpPr>
          <p:cNvPr id="7" name="Title 6"/>
          <p:cNvSpPr>
            <a:spLocks noGrp="1"/>
          </p:cNvSpPr>
          <p:nvPr>
            <p:ph type="title"/>
          </p:nvPr>
        </p:nvSpPr>
        <p:spPr/>
        <p:txBody>
          <a:bodyPr/>
          <a:lstStyle/>
          <a:p>
            <a:r>
              <a:rPr lang="es-ES"/>
              <a:t>Haga clic para modificar el estilo de título del patrón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8BA79F76-0154-41EC-B05F-E131B839F30F}" type="datetimeFigureOut">
              <a:rPr lang="es-ES" smtClean="0"/>
              <a:t>06/10/2023</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260E08F1-44A2-4009-87EC-D07AF0C43BC8}" type="slidenum">
              <a:rPr lang="es-ES" smtClean="0"/>
              <a:t>‹Nº›</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5" name="Date Placeholder 4"/>
          <p:cNvSpPr>
            <a:spLocks noGrp="1"/>
          </p:cNvSpPr>
          <p:nvPr>
            <p:ph type="dt" sz="half" idx="10"/>
          </p:nvPr>
        </p:nvSpPr>
        <p:spPr/>
        <p:txBody>
          <a:bodyPr/>
          <a:lstStyle/>
          <a:p>
            <a:fld id="{8BA79F76-0154-41EC-B05F-E131B839F30F}" type="datetimeFigureOut">
              <a:rPr lang="es-ES" smtClean="0"/>
              <a:t>06/10/2023</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260E08F1-44A2-4009-87EC-D07AF0C43BC8}" type="slidenum">
              <a:rPr lang="es-ES" smtClean="0"/>
              <a:t>‹Nº›</a:t>
            </a:fld>
            <a:endParaRPr lang="es-ES" dirty="0"/>
          </a:p>
        </p:txBody>
      </p:sp>
      <p:sp>
        <p:nvSpPr>
          <p:cNvPr id="9" name="Content Placeholder 8"/>
          <p:cNvSpPr>
            <a:spLocks noGrp="1"/>
          </p:cNvSpPr>
          <p:nvPr>
            <p:ph sz="quarter" idx="13"/>
          </p:nvPr>
        </p:nvSpPr>
        <p:spPr>
          <a:xfrm>
            <a:off x="676655" y="2679192"/>
            <a:ext cx="3822192" cy="34472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BA79F76-0154-41EC-B05F-E131B839F30F}" type="datetimeFigureOut">
              <a:rPr lang="es-ES" smtClean="0"/>
              <a:t>06/10/2023</a:t>
            </a:fld>
            <a:endParaRPr lang="es-ES" dirty="0"/>
          </a:p>
        </p:txBody>
      </p:sp>
      <p:sp>
        <p:nvSpPr>
          <p:cNvPr id="8" name="Footer Placeholder 7"/>
          <p:cNvSpPr>
            <a:spLocks noGrp="1"/>
          </p:cNvSpPr>
          <p:nvPr>
            <p:ph type="ftr" sz="quarter" idx="11"/>
          </p:nvPr>
        </p:nvSpPr>
        <p:spPr/>
        <p:txBody>
          <a:bodyPr/>
          <a:lstStyle/>
          <a:p>
            <a:endParaRPr lang="es-ES" dirty="0"/>
          </a:p>
        </p:txBody>
      </p:sp>
      <p:sp>
        <p:nvSpPr>
          <p:cNvPr id="9" name="Slide Number Placeholder 8"/>
          <p:cNvSpPr>
            <a:spLocks noGrp="1"/>
          </p:cNvSpPr>
          <p:nvPr>
            <p:ph type="sldNum" sz="quarter" idx="12"/>
          </p:nvPr>
        </p:nvSpPr>
        <p:spPr/>
        <p:txBody>
          <a:bodyPr/>
          <a:lstStyle/>
          <a:p>
            <a:fld id="{260E08F1-44A2-4009-87EC-D07AF0C43BC8}" type="slidenum">
              <a:rPr lang="es-ES" smtClean="0"/>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Date Placeholder 2"/>
          <p:cNvSpPr>
            <a:spLocks noGrp="1"/>
          </p:cNvSpPr>
          <p:nvPr>
            <p:ph type="dt" sz="half" idx="10"/>
          </p:nvPr>
        </p:nvSpPr>
        <p:spPr/>
        <p:txBody>
          <a:bodyPr/>
          <a:lstStyle/>
          <a:p>
            <a:fld id="{8BA79F76-0154-41EC-B05F-E131B839F30F}" type="datetimeFigureOut">
              <a:rPr lang="es-ES" smtClean="0"/>
              <a:t>06/10/2023</a:t>
            </a:fld>
            <a:endParaRPr lang="es-ES" dirty="0"/>
          </a:p>
        </p:txBody>
      </p:sp>
      <p:sp>
        <p:nvSpPr>
          <p:cNvPr id="4" name="Footer Placeholder 3"/>
          <p:cNvSpPr>
            <a:spLocks noGrp="1"/>
          </p:cNvSpPr>
          <p:nvPr>
            <p:ph type="ftr" sz="quarter" idx="11"/>
          </p:nvPr>
        </p:nvSpPr>
        <p:spPr/>
        <p:txBody>
          <a:bodyPr/>
          <a:lstStyle/>
          <a:p>
            <a:endParaRPr lang="es-ES" dirty="0"/>
          </a:p>
        </p:txBody>
      </p:sp>
      <p:sp>
        <p:nvSpPr>
          <p:cNvPr id="5" name="Slide Number Placeholder 4"/>
          <p:cNvSpPr>
            <a:spLocks noGrp="1"/>
          </p:cNvSpPr>
          <p:nvPr>
            <p:ph type="sldNum" sz="quarter" idx="12"/>
          </p:nvPr>
        </p:nvSpPr>
        <p:spPr/>
        <p:txBody>
          <a:bodyPr/>
          <a:lstStyle/>
          <a:p>
            <a:fld id="{260E08F1-44A2-4009-87EC-D07AF0C43BC8}" type="slidenum">
              <a:rPr lang="es-ES" smtClean="0"/>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fld id="{8BA79F76-0154-41EC-B05F-E131B839F30F}" type="datetimeFigureOut">
              <a:rPr lang="es-ES" smtClean="0"/>
              <a:t>06/10/2023</a:t>
            </a:fld>
            <a:endParaRPr lang="es-ES" dirty="0"/>
          </a:p>
        </p:txBody>
      </p:sp>
      <p:sp>
        <p:nvSpPr>
          <p:cNvPr id="3" name="Footer Placeholder 2"/>
          <p:cNvSpPr>
            <a:spLocks noGrp="1"/>
          </p:cNvSpPr>
          <p:nvPr>
            <p:ph type="ftr" sz="quarter" idx="11"/>
          </p:nvPr>
        </p:nvSpPr>
        <p:spPr/>
        <p:txBody>
          <a:bodyPr/>
          <a:lstStyle/>
          <a:p>
            <a:endParaRPr lang="es-ES" dirty="0"/>
          </a:p>
        </p:txBody>
      </p:sp>
      <p:sp>
        <p:nvSpPr>
          <p:cNvPr id="4" name="Slide Number Placeholder 3"/>
          <p:cNvSpPr>
            <a:spLocks noGrp="1"/>
          </p:cNvSpPr>
          <p:nvPr>
            <p:ph type="sldNum" sz="quarter" idx="12"/>
          </p:nvPr>
        </p:nvSpPr>
        <p:spPr/>
        <p:txBody>
          <a:bodyPr/>
          <a:lstStyle/>
          <a:p>
            <a:fld id="{260E08F1-44A2-4009-87EC-D07AF0C43BC8}" type="slidenum">
              <a:rPr lang="es-ES" smtClean="0"/>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8BA79F76-0154-41EC-B05F-E131B839F30F}" type="datetimeFigureOut">
              <a:rPr lang="es-ES" smtClean="0"/>
              <a:t>06/10/2023</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260E08F1-44A2-4009-87EC-D07AF0C43BC8}" type="slidenum">
              <a:rPr lang="es-ES" smtClean="0"/>
              <a:t>‹Nº›</a:t>
            </a:fld>
            <a:endParaRPr lang="es-ES"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8BA79F76-0154-41EC-B05F-E131B839F30F}" type="datetimeFigureOut">
              <a:rPr lang="es-ES" smtClean="0"/>
              <a:t>06/10/2023</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260E08F1-44A2-4009-87EC-D07AF0C43BC8}" type="slidenum">
              <a:rPr lang="es-ES" smtClean="0"/>
              <a:t>‹Nº›</a:t>
            </a:fld>
            <a:endParaRPr lang="es-ES"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a:t>Haga clic en el icono para agregar una imagen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8BA79F76-0154-41EC-B05F-E131B839F30F}" type="datetimeFigureOut">
              <a:rPr lang="es-ES" smtClean="0"/>
              <a:t>06/10/2023</a:t>
            </a:fld>
            <a:endParaRPr lang="es-ES"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s-E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260E08F1-44A2-4009-87EC-D07AF0C43BC8}" type="slidenum">
              <a:rPr lang="es-ES" smtClean="0"/>
              <a:t>‹Nº›</a:t>
            </a:fld>
            <a:endParaRPr lang="es-ES"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060848"/>
            <a:ext cx="7772400" cy="2088232"/>
          </a:xfrm>
        </p:spPr>
        <p:txBody>
          <a:bodyPr>
            <a:noAutofit/>
          </a:bodyPr>
          <a:lstStyle/>
          <a:p>
            <a:r>
              <a:rPr lang="es-ES" sz="8000" b="1" dirty="0">
                <a:cs typeface="Arial" panose="020B0604020202020204" pitchFamily="34" charset="0"/>
              </a:rPr>
              <a:t>MODULO </a:t>
            </a:r>
            <a:br>
              <a:rPr lang="es-ES" sz="8000" b="1" dirty="0">
                <a:cs typeface="Arial" panose="020B0604020202020204" pitchFamily="34" charset="0"/>
              </a:rPr>
            </a:br>
            <a:r>
              <a:rPr lang="es-ES" sz="8000" b="1" dirty="0">
                <a:cs typeface="Arial" panose="020B0604020202020204" pitchFamily="34" charset="0"/>
              </a:rPr>
              <a:t>6</a:t>
            </a:r>
            <a:br>
              <a:rPr lang="es-ES" sz="8000" b="1" dirty="0">
                <a:cs typeface="Arial" panose="020B0604020202020204" pitchFamily="34" charset="0"/>
              </a:rPr>
            </a:br>
            <a:r>
              <a:rPr lang="es-ES" sz="4000" b="1" dirty="0">
                <a:cs typeface="Arial" panose="020B0604020202020204" pitchFamily="34" charset="0"/>
              </a:rPr>
              <a:t>SEGURIDAD Y POLÌTICA CRIMINAL</a:t>
            </a:r>
          </a:p>
        </p:txBody>
      </p:sp>
    </p:spTree>
    <p:extLst>
      <p:ext uri="{BB962C8B-B14F-4D97-AF65-F5344CB8AC3E}">
        <p14:creationId xmlns:p14="http://schemas.microsoft.com/office/powerpoint/2010/main" val="10476276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83CFB2A5-E818-024A-CEF2-57A33BDE39D8}"/>
              </a:ext>
            </a:extLst>
          </p:cNvPr>
          <p:cNvSpPr>
            <a:spLocks noGrp="1"/>
          </p:cNvSpPr>
          <p:nvPr>
            <p:ph idx="1"/>
          </p:nvPr>
        </p:nvSpPr>
        <p:spPr>
          <a:xfrm>
            <a:off x="467544" y="692696"/>
            <a:ext cx="8280919" cy="5760640"/>
          </a:xfrm>
        </p:spPr>
        <p:txBody>
          <a:bodyPr>
            <a:normAutofit lnSpcReduction="10000"/>
          </a:bodyPr>
          <a:lstStyle/>
          <a:p>
            <a:r>
              <a:rPr lang="es-MX" dirty="0"/>
              <a:t>Por ejemplo, para el Programa de Naciones Unidas para el Desarrollo (PNUD) la seguridad ciudadana es: “…el proceso de establecer, fortalecer y proteger el orden civil democrático, eliminando las amenazas de violencia en la población y permitiendo una coexistencia segura y pacífica. Se le considera un bien público e implica la salvaguarda eficaz de los derechos humanos inherentes a la persona, especialmente el derecho a la vida, la integridad personal, la inviolabilidad del domicilio y la libertad de movimiento. La seguridad ciudadana no trata simplemente de la reducción de los delitos sino de una estrategia exhaustiva y multifacética para mejorar la calidad de vida de la población, de una acción comunitaria para prevenir la criminalidad, del acceso a un sistema de justicia eficaz, y de una educación que esté basada en los valores, el respeto por la ley y la tolerancia”. </a:t>
            </a:r>
            <a:endParaRPr lang="es-AR" dirty="0"/>
          </a:p>
        </p:txBody>
      </p:sp>
    </p:spTree>
    <p:extLst>
      <p:ext uri="{BB962C8B-B14F-4D97-AF65-F5344CB8AC3E}">
        <p14:creationId xmlns:p14="http://schemas.microsoft.com/office/powerpoint/2010/main" val="13962762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2BC178F4-28BC-BC71-935B-C8595F704244}"/>
              </a:ext>
            </a:extLst>
          </p:cNvPr>
          <p:cNvSpPr>
            <a:spLocks noGrp="1"/>
          </p:cNvSpPr>
          <p:nvPr>
            <p:ph idx="1"/>
          </p:nvPr>
        </p:nvSpPr>
        <p:spPr>
          <a:xfrm>
            <a:off x="467545" y="548680"/>
            <a:ext cx="8208912" cy="5832648"/>
          </a:xfrm>
        </p:spPr>
        <p:txBody>
          <a:bodyPr>
            <a:normAutofit fontScale="92500" lnSpcReduction="20000"/>
          </a:bodyPr>
          <a:lstStyle/>
          <a:p>
            <a:r>
              <a:rPr lang="es-MX" dirty="0"/>
              <a:t>Mientras que la Comisión Interamericana de Derechos Humanos entiende a la seguridad ciudadana como: “…aquella situación donde las personas pueden vivir libres de las amenazas generadas por la violencia y el delito, a la vez que el Estado tiene las capacidades necesarias para garantizar y proteger los derechos humanos directamente comprometidos frente a las mismas. En la práctica, la seguridad ciudadana, desde un enfoque de los derechos humanos, es una condición donde las personas viven libres de la violencia practicada por actores estatales o no estatales.”</a:t>
            </a:r>
          </a:p>
          <a:p>
            <a:r>
              <a:rPr lang="es-MX" dirty="0"/>
              <a:t>En tanto para el Instituto Interamericano de Derechos Humanos, seguridad ciudadana es: “...aquella situación política y social en la que las personas tienen legal y efectivamente garantizado el goce pleno de sus derechos humanos y en la que existen mecanismos institucionales eficientes para prevenir y controlar las amenazas o coerciones ilegítimas que pueden lesionar tales derechos. El derecho a la seguridad ciudadana en un Estado Democrático y de Derecho, consiste en el conjunto de garantías que debe brindar el Estado a sus habitantes para el libre ejercicio de todos sus derechos”.</a:t>
            </a:r>
            <a:endParaRPr lang="es-AR" dirty="0"/>
          </a:p>
        </p:txBody>
      </p:sp>
    </p:spTree>
    <p:extLst>
      <p:ext uri="{BB962C8B-B14F-4D97-AF65-F5344CB8AC3E}">
        <p14:creationId xmlns:p14="http://schemas.microsoft.com/office/powerpoint/2010/main" val="1742586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1328A0A6-79BA-9537-9107-071FD638927F}"/>
              </a:ext>
            </a:extLst>
          </p:cNvPr>
          <p:cNvSpPr>
            <a:spLocks noGrp="1"/>
          </p:cNvSpPr>
          <p:nvPr>
            <p:ph idx="1"/>
          </p:nvPr>
        </p:nvSpPr>
        <p:spPr>
          <a:xfrm>
            <a:off x="539552" y="1484784"/>
            <a:ext cx="8424936" cy="4824536"/>
          </a:xfrm>
        </p:spPr>
        <p:txBody>
          <a:bodyPr/>
          <a:lstStyle/>
          <a:p>
            <a:r>
              <a:rPr lang="es-MX" dirty="0"/>
              <a:t>Seguridad comunitaria es el proceso que pone a la comunidad organizada al frente de los problemas delictivos, en tanto es la misma sociedad la que los apropia y trata de resolverlos de manera integral, poniendo foco principalmente en su prevención y en su abordaje netamente local.</a:t>
            </a:r>
          </a:p>
          <a:p>
            <a:r>
              <a:rPr lang="es-MX" dirty="0"/>
              <a:t>La seguridad comunitaria, si bien en términos generales responde a los lineamientos de la seguridad ciudadana, por cuanto promueve la cuestión de la prevención y reducción de la criminalidad sobre parámetros constitucionales, lo hace desde una óptica que pone el foco en la comunidad entendiéndola como parte del problema y de la solución al mismo tiempo. </a:t>
            </a:r>
            <a:endParaRPr lang="es-AR" dirty="0"/>
          </a:p>
        </p:txBody>
      </p:sp>
      <p:sp>
        <p:nvSpPr>
          <p:cNvPr id="3" name="Título 2">
            <a:extLst>
              <a:ext uri="{FF2B5EF4-FFF2-40B4-BE49-F238E27FC236}">
                <a16:creationId xmlns:a16="http://schemas.microsoft.com/office/drawing/2014/main" id="{CCE42DDB-65CB-134B-7027-C8EE7B59981C}"/>
              </a:ext>
            </a:extLst>
          </p:cNvPr>
          <p:cNvSpPr>
            <a:spLocks noGrp="1"/>
          </p:cNvSpPr>
          <p:nvPr>
            <p:ph type="title"/>
          </p:nvPr>
        </p:nvSpPr>
        <p:spPr/>
        <p:txBody>
          <a:bodyPr/>
          <a:lstStyle/>
          <a:p>
            <a:r>
              <a:rPr lang="es-AR" dirty="0"/>
              <a:t>Seguridad Comunitaria</a:t>
            </a:r>
          </a:p>
        </p:txBody>
      </p:sp>
    </p:spTree>
    <p:extLst>
      <p:ext uri="{BB962C8B-B14F-4D97-AF65-F5344CB8AC3E}">
        <p14:creationId xmlns:p14="http://schemas.microsoft.com/office/powerpoint/2010/main" val="2129981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33232D8B-15CB-761F-D6F5-DCB9F836DA41}"/>
              </a:ext>
            </a:extLst>
          </p:cNvPr>
          <p:cNvSpPr>
            <a:spLocks noGrp="1"/>
          </p:cNvSpPr>
          <p:nvPr>
            <p:ph idx="1"/>
          </p:nvPr>
        </p:nvSpPr>
        <p:spPr>
          <a:xfrm>
            <a:off x="467544" y="548680"/>
            <a:ext cx="8136903" cy="5976664"/>
          </a:xfrm>
        </p:spPr>
        <p:txBody>
          <a:bodyPr/>
          <a:lstStyle/>
          <a:p>
            <a:r>
              <a:rPr lang="es-MX" dirty="0"/>
              <a:t>Aquí, la comunidad organizada, no la delega con exclusividad ni en el Estado -en tanto monopolio del uso de la fuerza- ni en el ciudadano -en tanto demandante de protección toda vez que la entiende como parte fundamental de su matriz de convivencia.</a:t>
            </a:r>
          </a:p>
          <a:p>
            <a:r>
              <a:rPr lang="es-MX" dirty="0"/>
              <a:t>“...como un espacio de control social informal y como una fuerza importante en la reducción del delito. Es a la vez un destinatario y un recurso de la prevención del delito.</a:t>
            </a:r>
            <a:endParaRPr lang="es-AR" dirty="0"/>
          </a:p>
        </p:txBody>
      </p:sp>
    </p:spTree>
    <p:extLst>
      <p:ext uri="{BB962C8B-B14F-4D97-AF65-F5344CB8AC3E}">
        <p14:creationId xmlns:p14="http://schemas.microsoft.com/office/powerpoint/2010/main" val="2832022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38371973-CFB8-9234-0BE9-C3DBE22FAB73}"/>
              </a:ext>
            </a:extLst>
          </p:cNvPr>
          <p:cNvSpPr>
            <a:spLocks noGrp="1"/>
          </p:cNvSpPr>
          <p:nvPr>
            <p:ph idx="1"/>
          </p:nvPr>
        </p:nvSpPr>
        <p:spPr>
          <a:xfrm>
            <a:off x="395536" y="476672"/>
            <a:ext cx="8424935" cy="6048672"/>
          </a:xfrm>
        </p:spPr>
        <p:txBody>
          <a:bodyPr>
            <a:normAutofit fontScale="92500"/>
          </a:bodyPr>
          <a:lstStyle/>
          <a:p>
            <a:r>
              <a:rPr lang="es-MX" dirty="0"/>
              <a:t>a) “Denota que la prevención del delito no es únicamente responsabilidad del Estado sino que también implica la participación de agrupaciones locales vecinales y organizaciones no gubernamentales entre otros actores relevantes. De esta manera la participación comunitaria es entendida como un componente esencial para el control social informal de la delincuencia. </a:t>
            </a:r>
          </a:p>
          <a:p>
            <a:r>
              <a:rPr lang="es-MX" dirty="0"/>
              <a:t>b) Se basa en la idea de que la actividad preventiva debe ser descentralizada dado que entiende que como la mayoría de las consecuencias de los delitos son locales las soluciones deben ser locales. </a:t>
            </a:r>
          </a:p>
          <a:p>
            <a:r>
              <a:rPr lang="es-MX" dirty="0"/>
              <a:t>c) Implica reconocer que el delito no ocurre en un vacío sino que acontece en un contexto comunitario sobre el cual tiene consecuencias mientras que la delincuencia local sea se encuentra afectada por el contexto comunitario la comunidad su vez se encuentra influenciada por sus niveles de criminalidad por lo que no es posible separar la delincuencia de la comunidad”.</a:t>
            </a:r>
            <a:endParaRPr lang="es-AR" dirty="0"/>
          </a:p>
        </p:txBody>
      </p:sp>
    </p:spTree>
    <p:extLst>
      <p:ext uri="{BB962C8B-B14F-4D97-AF65-F5344CB8AC3E}">
        <p14:creationId xmlns:p14="http://schemas.microsoft.com/office/powerpoint/2010/main" val="35351871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AD64CDA2-C649-C0E5-AFA5-6E2FCB53013A}"/>
              </a:ext>
            </a:extLst>
          </p:cNvPr>
          <p:cNvSpPr>
            <a:spLocks noGrp="1"/>
          </p:cNvSpPr>
          <p:nvPr>
            <p:ph idx="1"/>
          </p:nvPr>
        </p:nvSpPr>
        <p:spPr>
          <a:xfrm>
            <a:off x="395536" y="1484784"/>
            <a:ext cx="8568952" cy="5034888"/>
          </a:xfrm>
        </p:spPr>
        <p:txBody>
          <a:bodyPr>
            <a:normAutofit fontScale="92500" lnSpcReduction="20000"/>
          </a:bodyPr>
          <a:lstStyle/>
          <a:p>
            <a:pPr algn="ctr"/>
            <a:r>
              <a:rPr lang="es-MX" b="1" dirty="0"/>
              <a:t>Seguridad es un proceso constante de reducción de riesgos delictivos que solo puede lograse en el marco del estado de derecho y depende del cumplimiento de cuatro variables simultáneas</a:t>
            </a:r>
            <a:r>
              <a:rPr lang="es-MX" dirty="0"/>
              <a:t>.</a:t>
            </a:r>
          </a:p>
          <a:p>
            <a:r>
              <a:rPr lang="es-MX" dirty="0"/>
              <a:t>A) Las condiciones políticas, sociales y económicas que haya desarrollado el Estado para asegurar de manera igualitaria el acceso y desarrollo material de los derechos fundamentales de la sociedad. </a:t>
            </a:r>
          </a:p>
          <a:p>
            <a:r>
              <a:rPr lang="es-MX" dirty="0"/>
              <a:t>B) La capacidad que hayan desarrollado las agencias que convergen en la cuestión criminal para reducir el delito en el marco del estado de derecho, según la dimensión político-criminal que se desea abordar.</a:t>
            </a:r>
          </a:p>
          <a:p>
            <a:r>
              <a:rPr lang="es-MX" dirty="0"/>
              <a:t>C) La capacidad que ha desarrollado la administración de justicia para intervenir, investigar, esclarecer y juzgar hechos delictivos de forma estratégica. </a:t>
            </a:r>
          </a:p>
          <a:p>
            <a:r>
              <a:rPr lang="es-AR" dirty="0"/>
              <a:t>D) </a:t>
            </a:r>
            <a:r>
              <a:rPr lang="es-MX" dirty="0"/>
              <a:t>La fiabilidad del sistema de estadísticas públicas para analizar y dar cuenta del estado de situación de las cuestiones relativas a la criminalidad</a:t>
            </a:r>
            <a:endParaRPr lang="es-AR" dirty="0"/>
          </a:p>
        </p:txBody>
      </p:sp>
      <p:sp>
        <p:nvSpPr>
          <p:cNvPr id="3" name="Título 2">
            <a:extLst>
              <a:ext uri="{FF2B5EF4-FFF2-40B4-BE49-F238E27FC236}">
                <a16:creationId xmlns:a16="http://schemas.microsoft.com/office/drawing/2014/main" id="{F948AABA-4AC8-73CB-2D6D-65EEBC6C8264}"/>
              </a:ext>
            </a:extLst>
          </p:cNvPr>
          <p:cNvSpPr>
            <a:spLocks noGrp="1"/>
          </p:cNvSpPr>
          <p:nvPr>
            <p:ph type="title"/>
          </p:nvPr>
        </p:nvSpPr>
        <p:spPr>
          <a:xfrm>
            <a:off x="457200" y="338328"/>
            <a:ext cx="8229600" cy="1074448"/>
          </a:xfrm>
        </p:spPr>
        <p:txBody>
          <a:bodyPr>
            <a:normAutofit fontScale="90000"/>
          </a:bodyPr>
          <a:lstStyle/>
          <a:p>
            <a:r>
              <a:rPr lang="es-AR" dirty="0"/>
              <a:t>HACIA UN CONCEPTO DEFINITIVO DE SEGURIDAD</a:t>
            </a:r>
          </a:p>
        </p:txBody>
      </p:sp>
    </p:spTree>
    <p:extLst>
      <p:ext uri="{BB962C8B-B14F-4D97-AF65-F5344CB8AC3E}">
        <p14:creationId xmlns:p14="http://schemas.microsoft.com/office/powerpoint/2010/main" val="3139895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3F147338-057C-0FD7-1FF9-2E380DA69353}"/>
              </a:ext>
            </a:extLst>
          </p:cNvPr>
          <p:cNvSpPr>
            <a:spLocks noGrp="1"/>
          </p:cNvSpPr>
          <p:nvPr>
            <p:ph idx="1"/>
          </p:nvPr>
        </p:nvSpPr>
        <p:spPr>
          <a:xfrm>
            <a:off x="395537" y="548680"/>
            <a:ext cx="8352928" cy="5904656"/>
          </a:xfrm>
        </p:spPr>
        <p:txBody>
          <a:bodyPr/>
          <a:lstStyle/>
          <a:p>
            <a:r>
              <a:rPr lang="es-MX" dirty="0"/>
              <a:t>Las condiciones políticas, sociales y económicas que haya desarrollado el Estado para asegurar de manera igualitaria el acceso y desarrollo material de los derechos fundamentales de la sociedad.</a:t>
            </a:r>
          </a:p>
          <a:p>
            <a:r>
              <a:rPr lang="es-MX" dirty="0"/>
              <a:t>a) Porque si el Estado garantiza el acceso y el desarrollo óptimo de los derechos civiles, sociales, políticos y económicos de toda la sociedad, indefectiblemente este proceso traería aparejado la construcción de una sociedad más justa e inclusiva, pero, principalmente, menos violenta.</a:t>
            </a:r>
          </a:p>
          <a:p>
            <a:r>
              <a:rPr lang="es-MX" dirty="0"/>
              <a:t>b) Porque un Estado que crea las condiciones óptimas para el desarrollo efectivo de los derechos de la sociedad, es un Estado que no solo va a reducir la violencia, sino que va a adquirir mayor legitimidad para la utilización de su aparato represivo en los márgenes que establece la ley.</a:t>
            </a:r>
            <a:endParaRPr lang="es-AR" dirty="0"/>
          </a:p>
        </p:txBody>
      </p:sp>
    </p:spTree>
    <p:extLst>
      <p:ext uri="{BB962C8B-B14F-4D97-AF65-F5344CB8AC3E}">
        <p14:creationId xmlns:p14="http://schemas.microsoft.com/office/powerpoint/2010/main" val="40855319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584AA5C7-6272-3D07-9F12-70B02DB49466}"/>
              </a:ext>
            </a:extLst>
          </p:cNvPr>
          <p:cNvSpPr>
            <a:spLocks noGrp="1"/>
          </p:cNvSpPr>
          <p:nvPr>
            <p:ph idx="1"/>
          </p:nvPr>
        </p:nvSpPr>
        <p:spPr>
          <a:xfrm>
            <a:off x="539552" y="476672"/>
            <a:ext cx="8208911" cy="6120680"/>
          </a:xfrm>
        </p:spPr>
        <p:txBody>
          <a:bodyPr>
            <a:normAutofit/>
          </a:bodyPr>
          <a:lstStyle/>
          <a:p>
            <a:r>
              <a:rPr lang="es-MX" dirty="0"/>
              <a:t>entre los cincuenta países que presentan un índice de GINI más acotado (es decir, aquellos países más igualitarios), casi todos registran tasas de uno, dos o tres homicidios cada cien mil habitantes, mientras que entre los veinte países más desiguales, hay varios países con tasas superiores a los veinte homicidios.</a:t>
            </a:r>
          </a:p>
          <a:p>
            <a:r>
              <a:rPr lang="es-MX" dirty="0"/>
              <a:t>América Latina desigual. </a:t>
            </a:r>
          </a:p>
          <a:p>
            <a:r>
              <a:rPr lang="es-MX" dirty="0"/>
              <a:t>La tasa de homicidios dolosos promedio de 24,2 cada cien mil habitantes en Sudamérica, 25,9 en Centroamérica y 15,1 en el Caribe.</a:t>
            </a:r>
          </a:p>
          <a:p>
            <a:r>
              <a:rPr lang="es-MX" dirty="0"/>
              <a:t> Esta desigualdad impulsa la creación de mercados ilegales, dando lugar al desarrollo de la delincuencia organizada y semi organizada, como también a la penetración de estas estructuras en los organismos de control del Estado, principalmente las fuerzas de seguridad y en la justicia.</a:t>
            </a:r>
          </a:p>
          <a:p>
            <a:endParaRPr lang="es-AR" dirty="0"/>
          </a:p>
        </p:txBody>
      </p:sp>
    </p:spTree>
    <p:extLst>
      <p:ext uri="{BB962C8B-B14F-4D97-AF65-F5344CB8AC3E}">
        <p14:creationId xmlns:p14="http://schemas.microsoft.com/office/powerpoint/2010/main" val="14531158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E246F50E-674A-C38E-7F03-682F3E95DD63}"/>
              </a:ext>
            </a:extLst>
          </p:cNvPr>
          <p:cNvSpPr>
            <a:spLocks noGrp="1"/>
          </p:cNvSpPr>
          <p:nvPr>
            <p:ph idx="1"/>
          </p:nvPr>
        </p:nvSpPr>
        <p:spPr>
          <a:xfrm>
            <a:off x="539552" y="548680"/>
            <a:ext cx="8208911" cy="5976664"/>
          </a:xfrm>
        </p:spPr>
        <p:txBody>
          <a:bodyPr>
            <a:normAutofit/>
          </a:bodyPr>
          <a:lstStyle/>
          <a:p>
            <a:r>
              <a:rPr lang="es-MX" dirty="0"/>
              <a:t>cuando hablamos de acceso y desarrollo de los derechos básicos de la ciudadanía no hacemos referencia a un proceso de universalización del consumo, en tanto incorporación al mercado de bienes y mercancías sino a la consagración efectiva de los derechos fundamentales de toda la sociedad, en tanto movilidad social ascendente (acceso a la vivienda digna, a la salud integral, a la educación en todos sus niveles, a la niñez y a la vejez, al desarrollo tecnológico, etc.).</a:t>
            </a:r>
          </a:p>
          <a:p>
            <a:r>
              <a:rPr lang="es-MX" dirty="0"/>
              <a:t>Diego Gorgal: “…cuanto mayor es la dispersión en la distribución del ingreso, mayor es el nivel agregado de delitos. Por el contrario, sociedades con baja dispersión del ingreso presentan baja tasa de criminalidad”.</a:t>
            </a:r>
          </a:p>
          <a:p>
            <a:endParaRPr lang="es-AR" dirty="0"/>
          </a:p>
        </p:txBody>
      </p:sp>
    </p:spTree>
    <p:extLst>
      <p:ext uri="{BB962C8B-B14F-4D97-AF65-F5344CB8AC3E}">
        <p14:creationId xmlns:p14="http://schemas.microsoft.com/office/powerpoint/2010/main" val="13102709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B11CE008-76AE-4C2B-FE9E-67AAC20B52A0}"/>
              </a:ext>
            </a:extLst>
          </p:cNvPr>
          <p:cNvSpPr>
            <a:spLocks noGrp="1"/>
          </p:cNvSpPr>
          <p:nvPr>
            <p:ph idx="1"/>
          </p:nvPr>
        </p:nvSpPr>
        <p:spPr>
          <a:xfrm>
            <a:off x="395536" y="476672"/>
            <a:ext cx="8280919" cy="5976664"/>
          </a:xfrm>
        </p:spPr>
        <p:txBody>
          <a:bodyPr>
            <a:normAutofit fontScale="92500" lnSpcReduction="10000"/>
          </a:bodyPr>
          <a:lstStyle/>
          <a:p>
            <a:endParaRPr lang="es-MX" dirty="0"/>
          </a:p>
          <a:p>
            <a:r>
              <a:rPr lang="es-MX" dirty="0"/>
              <a:t>B) Respecto a la mayor legitimidad para la utilización de su aparato represivo en los márgenes que establece la ley:</a:t>
            </a:r>
          </a:p>
          <a:p>
            <a:r>
              <a:rPr lang="es-MX" dirty="0"/>
              <a:t>si hay serias dudas en cuanto a la legitimación histórica del uso de la fuerza para la resolución de conflictos sociales, más dudas habría si su utilización se desarrolla dentro de procesos políticos y económicos injustos.</a:t>
            </a:r>
          </a:p>
          <a:p>
            <a:r>
              <a:rPr lang="es-MX" dirty="0"/>
              <a:t>Sobreutilización de las FFSS y del PJ.</a:t>
            </a:r>
          </a:p>
          <a:p>
            <a:r>
              <a:rPr lang="es-MX" dirty="0"/>
              <a:t>Por ello, un Estado que promueve el desarrollo de los derechos fundamentales de la sociedad solo le restará responder represivamente en la medida de lo estrictamente necesario, no por capricho sino porque su intervención indubitablemente será estratégica.</a:t>
            </a:r>
          </a:p>
          <a:p>
            <a:r>
              <a:rPr lang="es-MX" dirty="0"/>
              <a:t>Por ello, si lo que se pretende es una disminución efectiva y constante de los riesgos delictivos a los que se expone la sociedad, esa disminución será legitima si resulta inevitable, racional y proporcional en la medida de lo legal y estrictamente necesario.</a:t>
            </a:r>
          </a:p>
          <a:p>
            <a:endParaRPr lang="es-AR" dirty="0"/>
          </a:p>
        </p:txBody>
      </p:sp>
    </p:spTree>
    <p:extLst>
      <p:ext uri="{BB962C8B-B14F-4D97-AF65-F5344CB8AC3E}">
        <p14:creationId xmlns:p14="http://schemas.microsoft.com/office/powerpoint/2010/main" val="198344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95536" y="1700808"/>
            <a:ext cx="8352927" cy="4713387"/>
          </a:xfrm>
        </p:spPr>
        <p:txBody>
          <a:bodyPr>
            <a:normAutofit/>
          </a:bodyPr>
          <a:lstStyle/>
          <a:p>
            <a:pPr algn="ctr"/>
            <a:r>
              <a:rPr lang="es-ES" sz="3000" b="1" dirty="0"/>
              <a:t>SEGURIDAD PÚBLICA</a:t>
            </a:r>
            <a:r>
              <a:rPr lang="es-ES" sz="3000" dirty="0"/>
              <a:t>: reducción de amenazas para el Estado y su sistema de gobierno.</a:t>
            </a:r>
          </a:p>
          <a:p>
            <a:pPr marL="0" indent="0" algn="ctr">
              <a:buNone/>
            </a:pPr>
            <a:endParaRPr lang="es-ES" sz="3000" dirty="0"/>
          </a:p>
          <a:p>
            <a:pPr algn="ctr"/>
            <a:r>
              <a:rPr lang="es-ES" sz="3000" b="1" dirty="0"/>
              <a:t>SEGURIDAD CIUDADANA</a:t>
            </a:r>
            <a:r>
              <a:rPr lang="es-ES" sz="3000" dirty="0"/>
              <a:t>: reducción de amenazas delictivas para la población civil.</a:t>
            </a:r>
          </a:p>
          <a:p>
            <a:pPr marL="0" indent="0" algn="ctr">
              <a:buNone/>
            </a:pPr>
            <a:endParaRPr lang="es-ES" sz="3000" dirty="0"/>
          </a:p>
          <a:p>
            <a:pPr algn="ctr"/>
            <a:r>
              <a:rPr lang="es-ES" sz="3000" b="1" dirty="0"/>
              <a:t>SEGURIDAD COMUNITARIA</a:t>
            </a:r>
            <a:r>
              <a:rPr lang="es-ES" sz="3000" dirty="0"/>
              <a:t>: reducción de amenazas delictivas para la comunidad.</a:t>
            </a:r>
          </a:p>
          <a:p>
            <a:endParaRPr lang="es-ES" dirty="0"/>
          </a:p>
        </p:txBody>
      </p:sp>
      <p:sp>
        <p:nvSpPr>
          <p:cNvPr id="3" name="2 Título"/>
          <p:cNvSpPr>
            <a:spLocks noGrp="1"/>
          </p:cNvSpPr>
          <p:nvPr>
            <p:ph type="title"/>
          </p:nvPr>
        </p:nvSpPr>
        <p:spPr/>
        <p:txBody>
          <a:bodyPr>
            <a:normAutofit/>
          </a:bodyPr>
          <a:lstStyle/>
          <a:p>
            <a:r>
              <a:rPr lang="es-ES" b="1" dirty="0"/>
              <a:t>SEGURIDAD. </a:t>
            </a:r>
          </a:p>
        </p:txBody>
      </p:sp>
    </p:spTree>
    <p:extLst>
      <p:ext uri="{BB962C8B-B14F-4D97-AF65-F5344CB8AC3E}">
        <p14:creationId xmlns:p14="http://schemas.microsoft.com/office/powerpoint/2010/main" val="42433191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6DFF5FE3-B936-34AA-C0DC-0CCDB9255958}"/>
              </a:ext>
            </a:extLst>
          </p:cNvPr>
          <p:cNvSpPr>
            <a:spLocks noGrp="1"/>
          </p:cNvSpPr>
          <p:nvPr>
            <p:ph idx="1"/>
          </p:nvPr>
        </p:nvSpPr>
        <p:spPr>
          <a:xfrm>
            <a:off x="395536" y="548680"/>
            <a:ext cx="8280919" cy="5904656"/>
          </a:xfrm>
        </p:spPr>
        <p:txBody>
          <a:bodyPr>
            <a:normAutofit fontScale="92500" lnSpcReduction="10000"/>
          </a:bodyPr>
          <a:lstStyle/>
          <a:p>
            <a:pPr algn="ctr"/>
            <a:r>
              <a:rPr lang="es-MX" b="1" dirty="0"/>
              <a:t>La capacidad que hayan desarrollado las agencias que convergen en la cuestión criminal para reducir el delito en el marco del estado de derecho y según la dimensión político-criminal que se desea abordar:</a:t>
            </a:r>
          </a:p>
          <a:p>
            <a:r>
              <a:rPr lang="es-MX" dirty="0"/>
              <a:t>la necesidad de reconocer y gestionar la prevención, conjuración y represión de la criminalidad racionalizando los recursos humanos, técnicos y logísticos de manera estratégica y según aquellas regularidades delictivas que el Estado priorice.</a:t>
            </a:r>
          </a:p>
          <a:p>
            <a:r>
              <a:rPr lang="es-MX" dirty="0"/>
              <a:t>criterios de oportunidad en la persecución de la criminalidad no solo desde la esfera judicial sino también desde las mismas agencias ejecutivas (ministerios de seguridad, nacionales y provinciales). Ello, para que la persecución y represión de la delincuencia no esté sujeta a criterios discrecionales de las fuerzas de seguridad, sino a criterios de lesividad establecidos en concordancia a las prioridades que en materia de seguridad determine el Estado y la ciudadanía en razón de su participación democrática. </a:t>
            </a:r>
            <a:endParaRPr lang="es-AR" dirty="0"/>
          </a:p>
        </p:txBody>
      </p:sp>
    </p:spTree>
    <p:extLst>
      <p:ext uri="{BB962C8B-B14F-4D97-AF65-F5344CB8AC3E}">
        <p14:creationId xmlns:p14="http://schemas.microsoft.com/office/powerpoint/2010/main" val="18348398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A7C25726-6558-D984-C8C3-B7C9F6BD9BA3}"/>
              </a:ext>
            </a:extLst>
          </p:cNvPr>
          <p:cNvSpPr>
            <a:spLocks noGrp="1"/>
          </p:cNvSpPr>
          <p:nvPr>
            <p:ph idx="1"/>
          </p:nvPr>
        </p:nvSpPr>
        <p:spPr>
          <a:xfrm>
            <a:off x="395536" y="404664"/>
            <a:ext cx="8424935" cy="6192688"/>
          </a:xfrm>
        </p:spPr>
        <p:txBody>
          <a:bodyPr/>
          <a:lstStyle/>
          <a:p>
            <a:r>
              <a:rPr lang="es-MX" dirty="0"/>
              <a:t>Por criterios de lesividad, debemos entender a los conflictos que por su regularidad y dañosidad más afecten la protección y desarrollo de los derechos y garantías de la ciudadanía. Más allá de lo anterior, debemos reconocer al menos tres dimensiones que agrupan de manera organizada y sistemática el espectro punitivo del Estado. Así podemos destacar a la dimensión federal, la ordinaria y la urbana.</a:t>
            </a:r>
          </a:p>
          <a:p>
            <a:r>
              <a:rPr lang="es-MX" dirty="0"/>
              <a:t>Las policías deben desarrollar criterios de proactividad y efectividad en la reducción del delito y la violencia, ello para que su actuación esté enlazada necesariamente a elementos de evaluación en la probabilidad de prevención, conjuración y de arresto ante un delito. Una fuerza policial que actúa no solo estratégicamente sino que además sea eficiente acorta la distancia entre la posibilidad delictiva y su concreción, como también entre el delito y su impunidad</a:t>
            </a:r>
            <a:endParaRPr lang="es-AR" dirty="0"/>
          </a:p>
        </p:txBody>
      </p:sp>
    </p:spTree>
    <p:extLst>
      <p:ext uri="{BB962C8B-B14F-4D97-AF65-F5344CB8AC3E}">
        <p14:creationId xmlns:p14="http://schemas.microsoft.com/office/powerpoint/2010/main" val="4093317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23529" y="1484784"/>
            <a:ext cx="8568952" cy="4968552"/>
          </a:xfrm>
        </p:spPr>
        <p:txBody>
          <a:bodyPr>
            <a:normAutofit fontScale="85000" lnSpcReduction="20000"/>
          </a:bodyPr>
          <a:lstStyle/>
          <a:p>
            <a:pPr>
              <a:lnSpc>
                <a:spcPct val="110000"/>
              </a:lnSpc>
            </a:pPr>
            <a:r>
              <a:rPr lang="es-MX" dirty="0"/>
              <a:t>Definimos </a:t>
            </a:r>
            <a:r>
              <a:rPr lang="es-MX" b="1" dirty="0"/>
              <a:t>Seguridad Pública </a:t>
            </a:r>
            <a:r>
              <a:rPr lang="es-MX" dirty="0"/>
              <a:t>como el conjunto de esfuerzos que hace el Estado para contrarrestar las </a:t>
            </a:r>
            <a:r>
              <a:rPr lang="es-MX" b="1" dirty="0"/>
              <a:t>amenazas delictivas, externas e internas, con capacidad real para poner en jaque su sistema de gobierno</a:t>
            </a:r>
            <a:r>
              <a:rPr lang="es-MX" dirty="0"/>
              <a:t>.</a:t>
            </a:r>
          </a:p>
          <a:p>
            <a:pPr>
              <a:lnSpc>
                <a:spcPct val="110000"/>
              </a:lnSpc>
            </a:pPr>
            <a:r>
              <a:rPr lang="es-MX" dirty="0"/>
              <a:t>El grupo delictivo está conformado, en términos estrictamente criminales, por los </a:t>
            </a:r>
            <a:r>
              <a:rPr lang="es-MX" b="1" dirty="0"/>
              <a:t>delitos federales</a:t>
            </a:r>
            <a:r>
              <a:rPr lang="es-MX" dirty="0"/>
              <a:t>.</a:t>
            </a:r>
          </a:p>
          <a:p>
            <a:pPr>
              <a:lnSpc>
                <a:spcPct val="110000"/>
              </a:lnSpc>
            </a:pPr>
            <a:r>
              <a:rPr lang="es-MX" dirty="0"/>
              <a:t>No obstante, lo cierto es que, en términos generales, dichos esfuerzos </a:t>
            </a:r>
            <a:r>
              <a:rPr lang="es-MX" b="1" dirty="0"/>
              <a:t>se expanden hacia otras órbitas que regulan la vida en sociedad</a:t>
            </a:r>
            <a:r>
              <a:rPr lang="es-MX" dirty="0"/>
              <a:t>.  </a:t>
            </a:r>
          </a:p>
          <a:p>
            <a:pPr>
              <a:lnSpc>
                <a:spcPct val="110000"/>
              </a:lnSpc>
            </a:pPr>
            <a:r>
              <a:rPr lang="es-MX" dirty="0"/>
              <a:t>Por ello, la idea de orden social cobra sentido, en tanto la finalidad de esta acepción </a:t>
            </a:r>
            <a:r>
              <a:rPr lang="es-MX" b="1" dirty="0"/>
              <a:t>no es solo la reducción del delito sino en la medida que esta reducción no entorpezca el orden de fenómenos sociales históricos</a:t>
            </a:r>
            <a:r>
              <a:rPr lang="es-MX" dirty="0"/>
              <a:t>.</a:t>
            </a:r>
          </a:p>
          <a:p>
            <a:pPr>
              <a:lnSpc>
                <a:spcPct val="110000"/>
              </a:lnSpc>
            </a:pPr>
            <a:r>
              <a:rPr lang="es-MX" dirty="0"/>
              <a:t>De allí se desprende la idea de </a:t>
            </a:r>
            <a:r>
              <a:rPr lang="es-MX" b="1" dirty="0"/>
              <a:t>orden social</a:t>
            </a:r>
            <a:r>
              <a:rPr lang="es-MX" dirty="0"/>
              <a:t>. </a:t>
            </a:r>
          </a:p>
          <a:p>
            <a:pPr>
              <a:lnSpc>
                <a:spcPct val="110000"/>
              </a:lnSpc>
            </a:pPr>
            <a:r>
              <a:rPr lang="es-MX" dirty="0"/>
              <a:t>Por ello, prevalece en esta acepción la idea de </a:t>
            </a:r>
            <a:r>
              <a:rPr lang="es-MX" b="1" dirty="0"/>
              <a:t>control sobre las conductas en términos generales y no solo sobre la delincuencia</a:t>
            </a:r>
            <a:r>
              <a:rPr lang="es-MX" dirty="0"/>
              <a:t>.</a:t>
            </a:r>
          </a:p>
          <a:p>
            <a:pPr>
              <a:lnSpc>
                <a:spcPct val="110000"/>
              </a:lnSpc>
            </a:pPr>
            <a:r>
              <a:rPr lang="es-MX" dirty="0"/>
              <a:t>Así, la seguridad pública, no debe ser entendida de forma estática, sino que debe hacerse de manera </a:t>
            </a:r>
            <a:r>
              <a:rPr lang="es-MX" b="1" dirty="0"/>
              <a:t>cambiante y temporal, pero siempre de manera asimétrica (de arriba hacia abajo</a:t>
            </a:r>
            <a:r>
              <a:rPr lang="es-MX" dirty="0"/>
              <a:t>). </a:t>
            </a:r>
          </a:p>
          <a:p>
            <a:endParaRPr lang="es-AR" dirty="0"/>
          </a:p>
        </p:txBody>
      </p:sp>
      <p:sp>
        <p:nvSpPr>
          <p:cNvPr id="3" name="2 Título"/>
          <p:cNvSpPr>
            <a:spLocks noGrp="1"/>
          </p:cNvSpPr>
          <p:nvPr>
            <p:ph type="title"/>
          </p:nvPr>
        </p:nvSpPr>
        <p:spPr/>
        <p:txBody>
          <a:bodyPr/>
          <a:lstStyle/>
          <a:p>
            <a:r>
              <a:rPr lang="es-MX" b="1" dirty="0"/>
              <a:t>SEGURIDAD PÚBLICA</a:t>
            </a:r>
            <a:endParaRPr lang="es-AR" b="1" dirty="0"/>
          </a:p>
        </p:txBody>
      </p:sp>
    </p:spTree>
    <p:extLst>
      <p:ext uri="{BB962C8B-B14F-4D97-AF65-F5344CB8AC3E}">
        <p14:creationId xmlns:p14="http://schemas.microsoft.com/office/powerpoint/2010/main" val="715391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539552" y="692696"/>
            <a:ext cx="8208912" cy="5688632"/>
          </a:xfrm>
        </p:spPr>
        <p:txBody>
          <a:bodyPr>
            <a:normAutofit fontScale="92500" lnSpcReduction="10000"/>
          </a:bodyPr>
          <a:lstStyle/>
          <a:p>
            <a:r>
              <a:rPr lang="es-MX" b="1" dirty="0"/>
              <a:t>Seguridad Pública</a:t>
            </a:r>
            <a:r>
              <a:rPr lang="es-MX" dirty="0"/>
              <a:t> en sentido amplio: La idea Estado-céntrica,  se edifica a través de procesos de </a:t>
            </a:r>
            <a:r>
              <a:rPr lang="es-MX" b="1" dirty="0"/>
              <a:t>normalización social </a:t>
            </a:r>
            <a:r>
              <a:rPr lang="es-MX" dirty="0"/>
              <a:t>(escuela, cultura, medios de comunicación, </a:t>
            </a:r>
            <a:r>
              <a:rPr lang="es-MX" dirty="0" err="1"/>
              <a:t>etc</a:t>
            </a:r>
            <a:r>
              <a:rPr lang="es-MX" dirty="0"/>
              <a:t>) que buscan un </a:t>
            </a:r>
            <a:r>
              <a:rPr lang="es-MX" b="1" dirty="0"/>
              <a:t>comportamiento medio</a:t>
            </a:r>
            <a:r>
              <a:rPr lang="es-MX" dirty="0"/>
              <a:t>, un estándar social de conductas aceptadas.</a:t>
            </a:r>
          </a:p>
          <a:p>
            <a:pPr algn="ctr"/>
            <a:r>
              <a:rPr lang="es-MX" b="1" dirty="0" err="1"/>
              <a:t>Dario</a:t>
            </a:r>
            <a:r>
              <a:rPr lang="es-MX" b="1" dirty="0"/>
              <a:t> </a:t>
            </a:r>
            <a:r>
              <a:rPr lang="es-MX" b="1" dirty="0" err="1"/>
              <a:t>Melossi</a:t>
            </a:r>
            <a:r>
              <a:rPr lang="es-MX" dirty="0"/>
              <a:t>: “</a:t>
            </a:r>
            <a:r>
              <a:rPr lang="es-MX" i="1" dirty="0"/>
              <a:t>…tanto en la práctica como en la teoría de las emergentes sociedades burguesas, el concepto de contrato social fue objeto de una extraña inversión. El Estado que supuestamente se constituía debido al poder de un contrato entre sus súbditos -sujetos que se podían expresar ese poder mediante su racionalidad- se asignó a sí mismo, como tarea fundamental, moldear a sus propios sujetos, es decir, dotarlos de la racionalidad que sin duda los ayudaría a apreciar la racionalidad del Estado. Pero ¿qué tipo de racionalidad estaba en juego? Implicaba la existencia de un comportamiento predecible basado en el trabajo y las virtudes ascéticas, el hábito de una vida metódica, la disciplina medida por el tiempo artificial del reloj, regulada durante la experiencia cotidiana por las expectativas con respecto a la vida moral de los individuos</a:t>
            </a:r>
            <a:r>
              <a:rPr lang="es-MX" dirty="0"/>
              <a:t>”. </a:t>
            </a:r>
            <a:endParaRPr lang="es-AR" dirty="0"/>
          </a:p>
        </p:txBody>
      </p:sp>
    </p:spTree>
    <p:extLst>
      <p:ext uri="{BB962C8B-B14F-4D97-AF65-F5344CB8AC3E}">
        <p14:creationId xmlns:p14="http://schemas.microsoft.com/office/powerpoint/2010/main" val="2464724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67544" y="476672"/>
            <a:ext cx="8280919" cy="5904656"/>
          </a:xfrm>
        </p:spPr>
        <p:txBody>
          <a:bodyPr>
            <a:normAutofit fontScale="92500" lnSpcReduction="10000"/>
          </a:bodyPr>
          <a:lstStyle/>
          <a:p>
            <a:endParaRPr lang="es-MX" dirty="0"/>
          </a:p>
          <a:p>
            <a:r>
              <a:rPr lang="es-MX" dirty="0"/>
              <a:t>Para </a:t>
            </a:r>
            <a:r>
              <a:rPr lang="es-MX" b="1" dirty="0"/>
              <a:t>Alberto </a:t>
            </a:r>
            <a:r>
              <a:rPr lang="es-MX" b="1" dirty="0" err="1"/>
              <a:t>Binder</a:t>
            </a:r>
            <a:r>
              <a:rPr lang="es-MX" dirty="0"/>
              <a:t>: </a:t>
            </a:r>
          </a:p>
          <a:p>
            <a:pPr marL="0" indent="0" algn="ctr">
              <a:buNone/>
            </a:pPr>
            <a:r>
              <a:rPr lang="es-MX" dirty="0"/>
              <a:t>“Los conceptos tradicionales de orden público, orden interior, incluso seguridad pública y seguridad interior están, en gran medida, asentados sobre esta idea. (el orden). La fuerza del paradigma del orden proviene de sus raíces históricas, que han acompañado el desarrollo del pensamiento político-occidental. Se trata del orden natural propio del pensamiento grecorromano, del orden teologal de la Edad Media o del orden racional del Humanismo y la Ilustración. El molde de una sociedad ordenada y estamental ha calado muy hondo en nuestra comprensión de los fenómenos sociales. Según este paradigma, el fenómeno criminal es un especialmente grave de desorden social o de desviación del equilibrio social. Según esta visión política, seguridad, es -en consecuencia- una política de restablecimiento del orden. La ilusión del orden ha fundado una visión esquemática, lineal y simplista del conjunto de fenómenos atrapados por las políticas de seguridad”</a:t>
            </a:r>
            <a:endParaRPr lang="es-AR" dirty="0"/>
          </a:p>
        </p:txBody>
      </p:sp>
    </p:spTree>
    <p:extLst>
      <p:ext uri="{BB962C8B-B14F-4D97-AF65-F5344CB8AC3E}">
        <p14:creationId xmlns:p14="http://schemas.microsoft.com/office/powerpoint/2010/main" val="3453721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67545" y="692696"/>
            <a:ext cx="8208912" cy="5688632"/>
          </a:xfrm>
        </p:spPr>
        <p:txBody>
          <a:bodyPr>
            <a:normAutofit fontScale="92500"/>
          </a:bodyPr>
          <a:lstStyle/>
          <a:p>
            <a:r>
              <a:rPr lang="es-MX" dirty="0"/>
              <a:t>Ejemplo bíblico de las ciudades de Sodoma y Gomorra.</a:t>
            </a:r>
          </a:p>
          <a:p>
            <a:r>
              <a:rPr lang="es-MX" dirty="0"/>
              <a:t>Desde tiempos inmemoriales hay una </a:t>
            </a:r>
            <a:r>
              <a:rPr lang="es-MX" b="1" dirty="0"/>
              <a:t>ligazón directa entre el uso de la fuerza y la idea de orden </a:t>
            </a:r>
            <a:r>
              <a:rPr lang="es-MX" dirty="0"/>
              <a:t>como un </a:t>
            </a:r>
            <a:r>
              <a:rPr lang="es-MX" b="1" dirty="0"/>
              <a:t>mecanismo de restablecimiento de valores éticos, políticos, culturales y religiosos</a:t>
            </a:r>
            <a:r>
              <a:rPr lang="es-MX" dirty="0"/>
              <a:t>.</a:t>
            </a:r>
          </a:p>
          <a:p>
            <a:r>
              <a:rPr lang="es-MX" dirty="0"/>
              <a:t>Por eso, el territorio emerge como lugar de disputa, de control, más que de convivencia.  </a:t>
            </a:r>
          </a:p>
          <a:p>
            <a:r>
              <a:rPr lang="es-MX" dirty="0"/>
              <a:t>Tal como refiere Marcelo Saín: “Vale decir, en el modelo tradicional, la policía, antes que centralizarse en el control de delitos, se autoproyecta como una instancia de resguardo institucional de una concepción de orden público no delimitado al sistema penal y de faltas positivo sino, más bien, determinado por los criterios de decencia pública y de buenas costumbres autodefinidos por la propia institución policial y generalmente expresados en resoluciones y normas administrativas adoptadas autónomamente por la misma”. </a:t>
            </a:r>
            <a:endParaRPr lang="es-AR" dirty="0"/>
          </a:p>
        </p:txBody>
      </p:sp>
    </p:spTree>
    <p:extLst>
      <p:ext uri="{BB962C8B-B14F-4D97-AF65-F5344CB8AC3E}">
        <p14:creationId xmlns:p14="http://schemas.microsoft.com/office/powerpoint/2010/main" val="205345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67544" y="620688"/>
            <a:ext cx="8280919" cy="5760640"/>
          </a:xfrm>
        </p:spPr>
        <p:txBody>
          <a:bodyPr/>
          <a:lstStyle/>
          <a:p>
            <a:r>
              <a:rPr lang="es-AR" dirty="0"/>
              <a:t>Esta acepción de seguridad en realidad guarda antecedentes desde los primeros años de la Argentina, cuando todavía no estaba erigida como Estado-Nación.</a:t>
            </a:r>
          </a:p>
          <a:p>
            <a:r>
              <a:rPr lang="es-MX" dirty="0"/>
              <a:t>Bando del Virrey Cisneros: “…además de evitar y castigar los delitos que ordinariamente provienen de los vicios y de la ociosidad, se ocuparan de descubrir a quienes difundieran ideas relativas a alterar el orden del gobierno establecido y produjeran anónimos injuriosos, papeles sediciosos y los pasquines insultantes”, siendo que al mismo tiempo tenían la obligación de controlar a quienes: “fijaren, leyeren o retuvieren en su poder anónimos o papeles que tendiesen a variar la forma de gobierno o fueren injuriosos a las autoridades”.</a:t>
            </a:r>
          </a:p>
          <a:p>
            <a:endParaRPr lang="es-AR" dirty="0"/>
          </a:p>
        </p:txBody>
      </p:sp>
    </p:spTree>
    <p:extLst>
      <p:ext uri="{BB962C8B-B14F-4D97-AF65-F5344CB8AC3E}">
        <p14:creationId xmlns:p14="http://schemas.microsoft.com/office/powerpoint/2010/main" val="1596495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25FB8F0A-1978-4BDD-A454-A58A72D876B0}"/>
              </a:ext>
            </a:extLst>
          </p:cNvPr>
          <p:cNvSpPr>
            <a:spLocks noGrp="1"/>
          </p:cNvSpPr>
          <p:nvPr>
            <p:ph idx="1"/>
          </p:nvPr>
        </p:nvSpPr>
        <p:spPr>
          <a:xfrm>
            <a:off x="323528" y="1412776"/>
            <a:ext cx="8496943" cy="5106896"/>
          </a:xfrm>
        </p:spPr>
        <p:txBody>
          <a:bodyPr>
            <a:normAutofit fontScale="92500" lnSpcReduction="10000"/>
          </a:bodyPr>
          <a:lstStyle/>
          <a:p>
            <a:r>
              <a:rPr lang="es-AR" dirty="0"/>
              <a:t>Definición: </a:t>
            </a:r>
            <a:r>
              <a:rPr lang="es-MX" dirty="0"/>
              <a:t>como el conjunto de esfuerzos que hace el Estado y la ciudadanía para contrarrestar las amenazas y lesiones a bienes jurídicos de la sociedad, sea que dichas amenazas y lesiones provengan de la misma sociedad o de agentes del Estado.</a:t>
            </a:r>
          </a:p>
          <a:p>
            <a:r>
              <a:rPr lang="es-MX" dirty="0"/>
              <a:t>Si en la seguridad pública lo que se encuentra en el centro es el Estado y sus intereses, en la seguridad ciudadana lo que está en el centro es el ciudadano y con él sus derechos y garantías. </a:t>
            </a:r>
          </a:p>
          <a:p>
            <a:r>
              <a:rPr lang="es-MX" dirty="0"/>
              <a:t>Es un concepto novedoso que surge a partir de los años 90´con la caída del muro de Berlín y el fin del comunismo.</a:t>
            </a:r>
          </a:p>
          <a:p>
            <a:r>
              <a:rPr lang="es-AR" dirty="0"/>
              <a:t>Allí, al no lidiar con otras formas de pensamiento hegemónicas, el modelo económico neoliberal al incentivar el consumismo y el intercambio de bienes y mercancías, puso su atención en la prevención, conjuración y represión del delito común, principalmente el predatorio y a los fenómenos delictivos complejos vigorizados al calor del desmantelamiento del Estado de bienestar.</a:t>
            </a:r>
          </a:p>
        </p:txBody>
      </p:sp>
      <p:sp>
        <p:nvSpPr>
          <p:cNvPr id="3" name="Título 2">
            <a:extLst>
              <a:ext uri="{FF2B5EF4-FFF2-40B4-BE49-F238E27FC236}">
                <a16:creationId xmlns:a16="http://schemas.microsoft.com/office/drawing/2014/main" id="{5361436F-1AE2-9C02-48AA-40BF8E10C4AA}"/>
              </a:ext>
            </a:extLst>
          </p:cNvPr>
          <p:cNvSpPr>
            <a:spLocks noGrp="1"/>
          </p:cNvSpPr>
          <p:nvPr>
            <p:ph type="title"/>
          </p:nvPr>
        </p:nvSpPr>
        <p:spPr>
          <a:xfrm>
            <a:off x="457200" y="338328"/>
            <a:ext cx="8229600" cy="930432"/>
          </a:xfrm>
        </p:spPr>
        <p:txBody>
          <a:bodyPr/>
          <a:lstStyle/>
          <a:p>
            <a:r>
              <a:rPr lang="es-AR" dirty="0"/>
              <a:t>Seguridad Ciudadana</a:t>
            </a:r>
          </a:p>
        </p:txBody>
      </p:sp>
    </p:spTree>
    <p:extLst>
      <p:ext uri="{BB962C8B-B14F-4D97-AF65-F5344CB8AC3E}">
        <p14:creationId xmlns:p14="http://schemas.microsoft.com/office/powerpoint/2010/main" val="3134790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F931E38D-B59A-03CC-3E87-C3002ABD4F04}"/>
              </a:ext>
            </a:extLst>
          </p:cNvPr>
          <p:cNvSpPr>
            <a:spLocks noGrp="1"/>
          </p:cNvSpPr>
          <p:nvPr>
            <p:ph idx="1"/>
          </p:nvPr>
        </p:nvSpPr>
        <p:spPr>
          <a:xfrm>
            <a:off x="323528" y="620688"/>
            <a:ext cx="8496943" cy="5832648"/>
          </a:xfrm>
        </p:spPr>
        <p:txBody>
          <a:bodyPr>
            <a:normAutofit lnSpcReduction="10000"/>
          </a:bodyPr>
          <a:lstStyle/>
          <a:p>
            <a:r>
              <a:rPr lang="es-MX" dirty="0"/>
              <a:t>Dicha situación fue la que hizo dirigir los esfuerzos de las agencias de seguridad hacia las conflictividades sociales que antes eran abordadas en sus causas por las agencias públicas y que, desde los 80´ en adelante, fueron absorbidas y reguladas en sus consecuencias por la policía.</a:t>
            </a:r>
          </a:p>
          <a:p>
            <a:r>
              <a:rPr lang="es-MX" dirty="0"/>
              <a:t>Victoria </a:t>
            </a:r>
            <a:r>
              <a:rPr lang="es-MX" dirty="0" err="1"/>
              <a:t>Rangugni</a:t>
            </a:r>
            <a:r>
              <a:rPr lang="es-MX" dirty="0"/>
              <a:t>: “…La seguridad, en este sentido, no es tanto una función a cumplir por los poderes públicos o un bien a brindar por las instituciones estatales, sino un derecho ciudadano sin cuyo cumplimiento la ciudadanía no está cumplida. Pero al mismo tiempo, en tanto derecho a exigirle al Estado, se constituye en una obligación ciudadana, no sólo en lo atinente al cumplimiento de las leyes sino también respecto de su participación protagónica en la cuestión. Esta noción de seguridad ciudadana implica una reubicación en el ciudadano en tanto ser comunitario que no sólo demanda seguridad, sino también provee sus capacidades, disposiciones y propuestas para lograrla”. </a:t>
            </a:r>
            <a:endParaRPr lang="es-AR" dirty="0"/>
          </a:p>
        </p:txBody>
      </p:sp>
    </p:spTree>
    <p:extLst>
      <p:ext uri="{BB962C8B-B14F-4D97-AF65-F5344CB8AC3E}">
        <p14:creationId xmlns:p14="http://schemas.microsoft.com/office/powerpoint/2010/main" val="4053029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rma de onda">
  <a:themeElements>
    <a:clrScheme name="Forma de onda">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Forma de onda">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orma de onda">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11595</TotalTime>
  <Words>2900</Words>
  <Application>Microsoft Office PowerPoint</Application>
  <PresentationFormat>Presentación en pantalla (4:3)</PresentationFormat>
  <Paragraphs>70</Paragraphs>
  <Slides>21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21</vt:i4>
      </vt:variant>
    </vt:vector>
  </HeadingPairs>
  <TitlesOfParts>
    <vt:vector size="25" baseType="lpstr">
      <vt:lpstr>Arial</vt:lpstr>
      <vt:lpstr>Candara</vt:lpstr>
      <vt:lpstr>Symbol</vt:lpstr>
      <vt:lpstr>Forma de onda</vt:lpstr>
      <vt:lpstr>MODULO  6 SEGURIDAD Y POLÌTICA CRIMINAL</vt:lpstr>
      <vt:lpstr>SEGURIDAD. </vt:lpstr>
      <vt:lpstr>SEGURIDAD PÚBLICA</vt:lpstr>
      <vt:lpstr>Presentación de PowerPoint</vt:lpstr>
      <vt:lpstr>Presentación de PowerPoint</vt:lpstr>
      <vt:lpstr>Presentación de PowerPoint</vt:lpstr>
      <vt:lpstr>Presentación de PowerPoint</vt:lpstr>
      <vt:lpstr>Seguridad Ciudadana</vt:lpstr>
      <vt:lpstr>Presentación de PowerPoint</vt:lpstr>
      <vt:lpstr>Presentación de PowerPoint</vt:lpstr>
      <vt:lpstr>Presentación de PowerPoint</vt:lpstr>
      <vt:lpstr>Seguridad Comunitaria</vt:lpstr>
      <vt:lpstr>Presentación de PowerPoint</vt:lpstr>
      <vt:lpstr>Presentación de PowerPoint</vt:lpstr>
      <vt:lpstr>HACIA UN CONCEPTO DEFINITIVO DE SEGURIDAD</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CLASE  1</dc:title>
  <dc:creator>Ariel Rodrigo LARROUDE</dc:creator>
  <cp:lastModifiedBy>Ariel Larroude</cp:lastModifiedBy>
  <cp:revision>100</cp:revision>
  <cp:lastPrinted>2021-07-07T20:17:06Z</cp:lastPrinted>
  <dcterms:created xsi:type="dcterms:W3CDTF">2021-05-10T14:36:22Z</dcterms:created>
  <dcterms:modified xsi:type="dcterms:W3CDTF">2023-10-09T15:47:37Z</dcterms:modified>
</cp:coreProperties>
</file>